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Horizon" charset="1" panose="02000500000000000000"/>
      <p:regular r:id="rId34"/>
    </p:embeddedFont>
    <p:embeddedFont>
      <p:font typeface="Garet" charset="1" panose="00000000000000000000"/>
      <p:regular r:id="rId35"/>
    </p:embeddedFont>
    <p:embeddedFont>
      <p:font typeface="Garet Bold" charset="1" panose="00000000000000000000"/>
      <p:regular r:id="rId36"/>
    </p:embeddedFont>
    <p:embeddedFont>
      <p:font typeface="Canva Sans" charset="1" panose="020B0503030501040103"/>
      <p:regular r:id="rId37"/>
    </p:embeddedFont>
    <p:embeddedFont>
      <p:font typeface="Poly" charset="1" panose="02040503050400000004"/>
      <p:regular r:id="rId38"/>
    </p:embeddedFont>
    <p:embeddedFont>
      <p:font typeface="Poppins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svg" Type="http://schemas.openxmlformats.org/officeDocument/2006/relationships/image"/><Relationship Id="rId17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7134" y="1246224"/>
            <a:ext cx="10473732" cy="200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sz="3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BHARATI VIDYAPEETH’S COLLEGE OF ENGINEERING</a:t>
            </a:r>
          </a:p>
          <a:p>
            <a:pPr algn="ctr">
              <a:lnSpc>
                <a:spcPts val="3842"/>
              </a:lnSpc>
            </a:pPr>
            <a:r>
              <a:rPr lang="en-US" sz="34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LAVALE, PUNE–412115.</a:t>
            </a:r>
          </a:p>
          <a:p>
            <a:pPr algn="ctr">
              <a:lnSpc>
                <a:spcPts val="384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744752" y="297792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40026" y="-310266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2632" y="3297529"/>
            <a:ext cx="11442736" cy="84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309" spc="5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DEPARTMENT OF COMPUTER ENGINEERING</a:t>
            </a:r>
          </a:p>
          <a:p>
            <a:pPr algn="ctr">
              <a:lnSpc>
                <a:spcPts val="3417"/>
              </a:lnSpc>
            </a:pPr>
            <a:r>
              <a:rPr lang="en-US" sz="2309" spc="5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ACADEMIC YEAR: 2024 -2025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7974" y="4415958"/>
            <a:ext cx="13592052" cy="323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74"/>
              </a:lnSpc>
              <a:spcBef>
                <a:spcPct val="0"/>
              </a:spcBef>
            </a:pPr>
            <a:r>
              <a:rPr lang="en-US" b="true" sz="4624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Title: Multi-Modal Deepfake Detection: Techniques and Integration for Enhanced Multimedia Security. </a:t>
            </a:r>
          </a:p>
          <a:p>
            <a:pPr algn="ctr" marL="0" indent="0" lvl="0">
              <a:lnSpc>
                <a:spcPts val="647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100990"/>
            <a:ext cx="5992539" cy="45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GROUP ID: 10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84083">
            <a:off x="-1576524" y="671237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64682" y="7867628"/>
            <a:ext cx="5992539" cy="920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PROJECT GUIDE:</a:t>
            </a:r>
          </a:p>
          <a:p>
            <a:pPr algn="ctr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PROF. YOGESH KADAM.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562100" y="684016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0767" y="3435685"/>
            <a:ext cx="4500921" cy="5995178"/>
            <a:chOff x="0" y="0"/>
            <a:chExt cx="1185428" cy="15789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5428" cy="1578977"/>
            </a:xfrm>
            <a:custGeom>
              <a:avLst/>
              <a:gdLst/>
              <a:ahLst/>
              <a:cxnLst/>
              <a:rect r="r" b="b" t="t" l="l"/>
              <a:pathLst>
                <a:path h="1578977" w="1185428">
                  <a:moveTo>
                    <a:pt x="0" y="0"/>
                  </a:moveTo>
                  <a:lnTo>
                    <a:pt x="1185428" y="0"/>
                  </a:lnTo>
                  <a:lnTo>
                    <a:pt x="1185428" y="1578977"/>
                  </a:lnTo>
                  <a:lnTo>
                    <a:pt x="0" y="1578977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85428" cy="16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28181" y="3931375"/>
            <a:ext cx="3746091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Media &amp; Personal Protection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972" y="5869698"/>
            <a:ext cx="4123506" cy="332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Verifying authenticity of media content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Protecting individuals from identity fraud and reputation damage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8181" y="1539402"/>
            <a:ext cx="15335045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SCOPE OF THE PROJECT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852900" y="79084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24850" y="3435685"/>
            <a:ext cx="4500921" cy="5995178"/>
            <a:chOff x="0" y="0"/>
            <a:chExt cx="1185428" cy="15789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5428" cy="1578977"/>
            </a:xfrm>
            <a:custGeom>
              <a:avLst/>
              <a:gdLst/>
              <a:ahLst/>
              <a:cxnLst/>
              <a:rect r="r" b="b" t="t" l="l"/>
              <a:pathLst>
                <a:path h="1578977" w="1185428">
                  <a:moveTo>
                    <a:pt x="0" y="0"/>
                  </a:moveTo>
                  <a:lnTo>
                    <a:pt x="1185428" y="0"/>
                  </a:lnTo>
                  <a:lnTo>
                    <a:pt x="1185428" y="1578977"/>
                  </a:lnTo>
                  <a:lnTo>
                    <a:pt x="0" y="1578977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85428" cy="16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98934" y="3435685"/>
            <a:ext cx="4500921" cy="5995178"/>
            <a:chOff x="0" y="0"/>
            <a:chExt cx="1185428" cy="1578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5428" cy="1578977"/>
            </a:xfrm>
            <a:custGeom>
              <a:avLst/>
              <a:gdLst/>
              <a:ahLst/>
              <a:cxnLst/>
              <a:rect r="r" b="b" t="t" l="l"/>
              <a:pathLst>
                <a:path h="1578977" w="1185428">
                  <a:moveTo>
                    <a:pt x="0" y="0"/>
                  </a:moveTo>
                  <a:lnTo>
                    <a:pt x="1185428" y="0"/>
                  </a:lnTo>
                  <a:lnTo>
                    <a:pt x="1185428" y="1578977"/>
                  </a:lnTo>
                  <a:lnTo>
                    <a:pt x="0" y="1578977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5428" cy="1617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902265" y="3931375"/>
            <a:ext cx="3746091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Security Systems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6349" y="3931375"/>
            <a:ext cx="3746091" cy="1510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Platform Implementation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3558" y="5869698"/>
            <a:ext cx="4123506" cy="374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Financial security enhancements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Automating detection of manipulated content in critical systems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258144" y="5869698"/>
            <a:ext cx="4123506" cy="291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Social media identitiy</a:t>
            </a: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authentication</a:t>
            </a:r>
          </a:p>
          <a:p>
            <a:pPr algn="l">
              <a:lnSpc>
                <a:spcPts val="3359"/>
              </a:lnSpc>
            </a:pPr>
          </a:p>
          <a:p>
            <a:pPr algn="l" marL="518155" indent="-259078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Identity verification fraud prevention mechanisms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1761" y="4169449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6671" y="2653682"/>
            <a:ext cx="5734377" cy="5067258"/>
            <a:chOff x="0" y="0"/>
            <a:chExt cx="3097474" cy="27371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7474" cy="2737123"/>
            </a:xfrm>
            <a:custGeom>
              <a:avLst/>
              <a:gdLst/>
              <a:ahLst/>
              <a:cxnLst/>
              <a:rect r="r" b="b" t="t" l="l"/>
              <a:pathLst>
                <a:path h="2737123" w="3097474">
                  <a:moveTo>
                    <a:pt x="37761" y="0"/>
                  </a:moveTo>
                  <a:lnTo>
                    <a:pt x="3059713" y="0"/>
                  </a:lnTo>
                  <a:cubicBezTo>
                    <a:pt x="3080568" y="0"/>
                    <a:pt x="3097474" y="16906"/>
                    <a:pt x="3097474" y="37761"/>
                  </a:cubicBezTo>
                  <a:lnTo>
                    <a:pt x="3097474" y="2699363"/>
                  </a:lnTo>
                  <a:cubicBezTo>
                    <a:pt x="3097474" y="2720217"/>
                    <a:pt x="3080568" y="2737123"/>
                    <a:pt x="3059713" y="2737123"/>
                  </a:cubicBezTo>
                  <a:lnTo>
                    <a:pt x="37761" y="2737123"/>
                  </a:lnTo>
                  <a:cubicBezTo>
                    <a:pt x="16906" y="2737123"/>
                    <a:pt x="0" y="2720217"/>
                    <a:pt x="0" y="2699363"/>
                  </a:cubicBezTo>
                  <a:lnTo>
                    <a:pt x="0" y="37761"/>
                  </a:lnTo>
                  <a:cubicBezTo>
                    <a:pt x="0" y="16906"/>
                    <a:pt x="16906" y="0"/>
                    <a:pt x="3776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97474" cy="2775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31085" y="3290158"/>
            <a:ext cx="484690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 DATASETS: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FakeAVCeleb (video), Flickr DeepFake (images/videos), 140k-real-and-fake-faces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2305" y="1206397"/>
            <a:ext cx="8966866" cy="7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DATASET  USED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654538" y="583508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5761" y="-3674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02332" y="2653682"/>
            <a:ext cx="5734377" cy="5067258"/>
            <a:chOff x="0" y="0"/>
            <a:chExt cx="3097474" cy="27371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97474" cy="2737123"/>
            </a:xfrm>
            <a:custGeom>
              <a:avLst/>
              <a:gdLst/>
              <a:ahLst/>
              <a:cxnLst/>
              <a:rect r="r" b="b" t="t" l="l"/>
              <a:pathLst>
                <a:path h="2737123" w="3097474">
                  <a:moveTo>
                    <a:pt x="37761" y="0"/>
                  </a:moveTo>
                  <a:lnTo>
                    <a:pt x="3059713" y="0"/>
                  </a:lnTo>
                  <a:cubicBezTo>
                    <a:pt x="3080568" y="0"/>
                    <a:pt x="3097474" y="16906"/>
                    <a:pt x="3097474" y="37761"/>
                  </a:cubicBezTo>
                  <a:lnTo>
                    <a:pt x="3097474" y="2699363"/>
                  </a:lnTo>
                  <a:cubicBezTo>
                    <a:pt x="3097474" y="2720217"/>
                    <a:pt x="3080568" y="2737123"/>
                    <a:pt x="3059713" y="2737123"/>
                  </a:cubicBezTo>
                  <a:lnTo>
                    <a:pt x="37761" y="2737123"/>
                  </a:lnTo>
                  <a:cubicBezTo>
                    <a:pt x="16906" y="2737123"/>
                    <a:pt x="0" y="2720217"/>
                    <a:pt x="0" y="2699363"/>
                  </a:cubicBezTo>
                  <a:lnTo>
                    <a:pt x="0" y="37761"/>
                  </a:lnTo>
                  <a:cubicBezTo>
                    <a:pt x="0" y="16906"/>
                    <a:pt x="16906" y="0"/>
                    <a:pt x="37761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97474" cy="2775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01336" y="2993184"/>
            <a:ext cx="513637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AUDIO DATASETS: 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ASVspoof (spoofed audio), WaveFake (deepfake samples), The Fake-or-Real (FoR) Dataset (synthetic speech), LJSpeech (speech recordings)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4161" y="774617"/>
            <a:ext cx="10890185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6093" y="3737331"/>
            <a:ext cx="16716534" cy="569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D51D7F"/>
                </a:solidFill>
                <a:latin typeface="Garet"/>
                <a:ea typeface="Garet"/>
                <a:cs typeface="Garet"/>
                <a:sym typeface="Garet"/>
              </a:rPr>
              <a:t>Wav2Vec2</a:t>
            </a: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is a transformer-based model designed to capture temporal and spectral dependencies in audio data, making it effective for speech analysis.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Attention Mechanism helps the model focus on the most relevant parts of the audio, improving detection accuracy.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CD1E81"/>
                </a:solidFill>
                <a:latin typeface="Garet Bold"/>
                <a:ea typeface="Garet Bold"/>
                <a:cs typeface="Garet Bold"/>
                <a:sym typeface="Garet Bold"/>
              </a:rPr>
              <a:t>Process</a:t>
            </a:r>
            <a:r>
              <a:rPr lang="en-US" sz="2700">
                <a:solidFill>
                  <a:srgbClr val="CD1E81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✓  Convert audio to MFCC features &amp; Mel Spectrograms. 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✓  Pass features through Wav2Vec2 layers to analyze speech patterns. 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✓  Apply Attention Mechanism to highlight key time frames. 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✓  Classify as Real or Fake using a fully connected layer.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86093" y="1825948"/>
            <a:ext cx="15269345" cy="294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0"/>
              </a:lnSpc>
            </a:pPr>
            <a:r>
              <a:rPr lang="en-US" sz="420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Audio Deepfake Detection: Wav2Vec2 with Attention Mechanism</a:t>
            </a:r>
          </a:p>
          <a:p>
            <a:pPr algn="just">
              <a:lnSpc>
                <a:spcPts val="5890"/>
              </a:lnSpc>
            </a:pPr>
          </a:p>
          <a:p>
            <a:pPr algn="just">
              <a:lnSpc>
                <a:spcPts val="5890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628730" y="56037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34319" y="-5449809"/>
            <a:ext cx="14703914" cy="14703914"/>
          </a:xfrm>
          <a:custGeom>
            <a:avLst/>
            <a:gdLst/>
            <a:ahLst/>
            <a:cxnLst/>
            <a:rect r="r" b="b" t="t" l="l"/>
            <a:pathLst>
              <a:path h="14703914" w="14703914">
                <a:moveTo>
                  <a:pt x="0" y="0"/>
                </a:moveTo>
                <a:lnTo>
                  <a:pt x="14703913" y="0"/>
                </a:lnTo>
                <a:lnTo>
                  <a:pt x="14703913" y="14703914"/>
                </a:lnTo>
                <a:lnTo>
                  <a:pt x="0" y="1470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34165" y="696811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3166" y="852389"/>
            <a:ext cx="10890185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55293"/>
            <a:ext cx="16739751" cy="617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CD1E81"/>
                </a:solidFill>
                <a:latin typeface="Garet Bold"/>
                <a:ea typeface="Garet Bold"/>
                <a:cs typeface="Garet Bold"/>
                <a:sym typeface="Garet Bold"/>
              </a:rPr>
              <a:t>EfficientNetV2</a:t>
            </a:r>
            <a:r>
              <a:rPr lang="en-US" sz="27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is a convolutional neural network (CNN) designed for high performance with fewer parameters, ideal for deepfake video detection.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Compound scaling optimizes depth, width, and resolution, boosting efficiency and speed for real-time detection.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700" b="true">
                <a:solidFill>
                  <a:srgbClr val="CD1E81"/>
                </a:solidFill>
                <a:latin typeface="Garet Bold"/>
                <a:ea typeface="Garet Bold"/>
                <a:cs typeface="Garet Bold"/>
                <a:sym typeface="Garet Bold"/>
              </a:rPr>
              <a:t>Process</a:t>
            </a:r>
            <a:r>
              <a:rPr lang="en-US" sz="2700">
                <a:solidFill>
                  <a:srgbClr val="CD1E81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✓ Compound scaling balances depth, width, and resolution for efficient feature extraction.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✓ Optimized architecture reduces computational cost while maintaining robust  performance.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✓ Enhanced training with progressive learning adapts to complex deepfake patterns</a:t>
            </a:r>
          </a:p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✓ Fine-tuned layers improve detection of subtle manipulations in images.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83173"/>
            <a:ext cx="15269345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Image Deepfake Detection – EfficientNetV2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628730" y="56037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34319" y="-5449809"/>
            <a:ext cx="14703914" cy="14703914"/>
          </a:xfrm>
          <a:custGeom>
            <a:avLst/>
            <a:gdLst/>
            <a:ahLst/>
            <a:cxnLst/>
            <a:rect r="r" b="b" t="t" l="l"/>
            <a:pathLst>
              <a:path h="14703914" w="14703914">
                <a:moveTo>
                  <a:pt x="0" y="0"/>
                </a:moveTo>
                <a:lnTo>
                  <a:pt x="14703913" y="0"/>
                </a:lnTo>
                <a:lnTo>
                  <a:pt x="14703913" y="14703914"/>
                </a:lnTo>
                <a:lnTo>
                  <a:pt x="0" y="14703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34165" y="696811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64742" y="-4367948"/>
            <a:ext cx="9712109" cy="9712109"/>
          </a:xfrm>
          <a:custGeom>
            <a:avLst/>
            <a:gdLst/>
            <a:ahLst/>
            <a:cxnLst/>
            <a:rect r="r" b="b" t="t" l="l"/>
            <a:pathLst>
              <a:path h="9712109" w="9712109">
                <a:moveTo>
                  <a:pt x="0" y="0"/>
                </a:moveTo>
                <a:lnTo>
                  <a:pt x="9712108" y="0"/>
                </a:lnTo>
                <a:lnTo>
                  <a:pt x="9712108" y="9712109"/>
                </a:lnTo>
                <a:lnTo>
                  <a:pt x="0" y="97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1225" y="5344161"/>
            <a:ext cx="10780123" cy="10780123"/>
          </a:xfrm>
          <a:custGeom>
            <a:avLst/>
            <a:gdLst/>
            <a:ahLst/>
            <a:cxnLst/>
            <a:rect r="r" b="b" t="t" l="l"/>
            <a:pathLst>
              <a:path h="10780123" w="10780123">
                <a:moveTo>
                  <a:pt x="0" y="0"/>
                </a:moveTo>
                <a:lnTo>
                  <a:pt x="10780122" y="0"/>
                </a:lnTo>
                <a:lnTo>
                  <a:pt x="10780122" y="10780122"/>
                </a:lnTo>
                <a:lnTo>
                  <a:pt x="0" y="10780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2877768" y="6680659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34410" y="1019175"/>
            <a:ext cx="13068188" cy="161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 IMPLEMENTATION  </a:t>
            </a:r>
          </a:p>
          <a:p>
            <a:pPr algn="l">
              <a:lnSpc>
                <a:spcPts val="6838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090224" y="2076191"/>
            <a:ext cx="14039362" cy="7182109"/>
            <a:chOff x="0" y="0"/>
            <a:chExt cx="7583484" cy="38794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583484" cy="3879479"/>
            </a:xfrm>
            <a:custGeom>
              <a:avLst/>
              <a:gdLst/>
              <a:ahLst/>
              <a:cxnLst/>
              <a:rect r="r" b="b" t="t" l="l"/>
              <a:pathLst>
                <a:path h="3879479" w="7583484">
                  <a:moveTo>
                    <a:pt x="15423" y="0"/>
                  </a:moveTo>
                  <a:lnTo>
                    <a:pt x="7568061" y="0"/>
                  </a:lnTo>
                  <a:cubicBezTo>
                    <a:pt x="7576579" y="0"/>
                    <a:pt x="7583484" y="6905"/>
                    <a:pt x="7583484" y="15423"/>
                  </a:cubicBezTo>
                  <a:lnTo>
                    <a:pt x="7583484" y="3864055"/>
                  </a:lnTo>
                  <a:cubicBezTo>
                    <a:pt x="7583484" y="3872573"/>
                    <a:pt x="7576579" y="3879479"/>
                    <a:pt x="7568061" y="3879479"/>
                  </a:cubicBezTo>
                  <a:lnTo>
                    <a:pt x="15423" y="3879479"/>
                  </a:lnTo>
                  <a:cubicBezTo>
                    <a:pt x="6905" y="3879479"/>
                    <a:pt x="0" y="3872573"/>
                    <a:pt x="0" y="3864055"/>
                  </a:cubicBezTo>
                  <a:lnTo>
                    <a:pt x="0" y="15423"/>
                  </a:lnTo>
                  <a:cubicBezTo>
                    <a:pt x="0" y="6905"/>
                    <a:pt x="6905" y="0"/>
                    <a:pt x="1542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583484" cy="3917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464332" y="2693462"/>
            <a:ext cx="12034112" cy="592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Data Preparation: Preprocessed images and audio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Trained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mage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odel: Efficie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etV2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Trained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udio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odel: Wav2Vec2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Dev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lop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B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acke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d API and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F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rontend GUI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In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egrated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odels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in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to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a W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eb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pplication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✓ 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Cont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ain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ri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zed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the A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pplication 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799">
                <a:solidFill>
                  <a:srgbClr val="F3F3F7"/>
                </a:solidFill>
                <a:latin typeface="Garet"/>
                <a:ea typeface="Garet"/>
                <a:cs typeface="Garet"/>
                <a:sym typeface="Garet"/>
              </a:rPr>
              <a:t>sing Docker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617157" y="-1089015"/>
            <a:ext cx="9712109" cy="9712109"/>
          </a:xfrm>
          <a:custGeom>
            <a:avLst/>
            <a:gdLst/>
            <a:ahLst/>
            <a:cxnLst/>
            <a:rect r="r" b="b" t="t" l="l"/>
            <a:pathLst>
              <a:path h="9712109" w="9712109">
                <a:moveTo>
                  <a:pt x="0" y="0"/>
                </a:moveTo>
                <a:lnTo>
                  <a:pt x="9712109" y="0"/>
                </a:lnTo>
                <a:lnTo>
                  <a:pt x="9712109" y="9712108"/>
                </a:lnTo>
                <a:lnTo>
                  <a:pt x="0" y="9712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388990" y="-5459859"/>
            <a:ext cx="20331066" cy="20331066"/>
          </a:xfrm>
          <a:custGeom>
            <a:avLst/>
            <a:gdLst/>
            <a:ahLst/>
            <a:cxnLst/>
            <a:rect r="r" b="b" t="t" l="l"/>
            <a:pathLst>
              <a:path h="20331066" w="20331066">
                <a:moveTo>
                  <a:pt x="0" y="0"/>
                </a:moveTo>
                <a:lnTo>
                  <a:pt x="20331066" y="0"/>
                </a:lnTo>
                <a:lnTo>
                  <a:pt x="20331066" y="20331066"/>
                </a:lnTo>
                <a:lnTo>
                  <a:pt x="0" y="2033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6760" y="-6668293"/>
            <a:ext cx="21211921" cy="21211921"/>
          </a:xfrm>
          <a:custGeom>
            <a:avLst/>
            <a:gdLst/>
            <a:ahLst/>
            <a:cxnLst/>
            <a:rect r="r" b="b" t="t" l="l"/>
            <a:pathLst>
              <a:path h="21211921" w="21211921">
                <a:moveTo>
                  <a:pt x="0" y="0"/>
                </a:moveTo>
                <a:lnTo>
                  <a:pt x="21211921" y="0"/>
                </a:lnTo>
                <a:lnTo>
                  <a:pt x="21211921" y="21211920"/>
                </a:lnTo>
                <a:lnTo>
                  <a:pt x="0" y="2121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8259196" y="2841905"/>
            <a:ext cx="11928759" cy="13951764"/>
          </a:xfrm>
          <a:custGeom>
            <a:avLst/>
            <a:gdLst/>
            <a:ahLst/>
            <a:cxnLst/>
            <a:rect r="r" b="b" t="t" l="l"/>
            <a:pathLst>
              <a:path h="13951764" w="11928759">
                <a:moveTo>
                  <a:pt x="0" y="0"/>
                </a:moveTo>
                <a:lnTo>
                  <a:pt x="11928759" y="0"/>
                </a:lnTo>
                <a:lnTo>
                  <a:pt x="11928759" y="13951765"/>
                </a:lnTo>
                <a:lnTo>
                  <a:pt x="0" y="13951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2451" y="3336984"/>
            <a:ext cx="1206191" cy="1201366"/>
          </a:xfrm>
          <a:custGeom>
            <a:avLst/>
            <a:gdLst/>
            <a:ahLst/>
            <a:cxnLst/>
            <a:rect r="r" b="b" t="t" l="l"/>
            <a:pathLst>
              <a:path h="1201366" w="1206191">
                <a:moveTo>
                  <a:pt x="0" y="0"/>
                </a:moveTo>
                <a:lnTo>
                  <a:pt x="1206191" y="0"/>
                </a:lnTo>
                <a:lnTo>
                  <a:pt x="1206191" y="1201366"/>
                </a:lnTo>
                <a:lnTo>
                  <a:pt x="0" y="120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5342" y="3336984"/>
            <a:ext cx="3672789" cy="1322204"/>
          </a:xfrm>
          <a:custGeom>
            <a:avLst/>
            <a:gdLst/>
            <a:ahLst/>
            <a:cxnLst/>
            <a:rect r="r" b="b" t="t" l="l"/>
            <a:pathLst>
              <a:path h="1322204" w="3672789">
                <a:moveTo>
                  <a:pt x="0" y="0"/>
                </a:moveTo>
                <a:lnTo>
                  <a:pt x="3672788" y="0"/>
                </a:lnTo>
                <a:lnTo>
                  <a:pt x="3672788" y="1322204"/>
                </a:lnTo>
                <a:lnTo>
                  <a:pt x="0" y="1322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4830" y="3480737"/>
            <a:ext cx="1987727" cy="1224937"/>
          </a:xfrm>
          <a:custGeom>
            <a:avLst/>
            <a:gdLst/>
            <a:ahLst/>
            <a:cxnLst/>
            <a:rect r="r" b="b" t="t" l="l"/>
            <a:pathLst>
              <a:path h="1224937" w="1987727">
                <a:moveTo>
                  <a:pt x="0" y="0"/>
                </a:moveTo>
                <a:lnTo>
                  <a:pt x="1987728" y="0"/>
                </a:lnTo>
                <a:lnTo>
                  <a:pt x="1987728" y="1224937"/>
                </a:lnTo>
                <a:lnTo>
                  <a:pt x="0" y="1224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5542" y="5223637"/>
            <a:ext cx="1131219" cy="1131219"/>
          </a:xfrm>
          <a:custGeom>
            <a:avLst/>
            <a:gdLst/>
            <a:ahLst/>
            <a:cxnLst/>
            <a:rect r="r" b="b" t="t" l="l"/>
            <a:pathLst>
              <a:path h="1131219" w="1131219">
                <a:moveTo>
                  <a:pt x="0" y="0"/>
                </a:moveTo>
                <a:lnTo>
                  <a:pt x="1131218" y="0"/>
                </a:lnTo>
                <a:lnTo>
                  <a:pt x="1131218" y="1131219"/>
                </a:lnTo>
                <a:lnTo>
                  <a:pt x="0" y="1131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66553" y="5206441"/>
            <a:ext cx="948789" cy="1148416"/>
          </a:xfrm>
          <a:custGeom>
            <a:avLst/>
            <a:gdLst/>
            <a:ahLst/>
            <a:cxnLst/>
            <a:rect r="r" b="b" t="t" l="l"/>
            <a:pathLst>
              <a:path h="1148416" w="948789">
                <a:moveTo>
                  <a:pt x="0" y="0"/>
                </a:moveTo>
                <a:lnTo>
                  <a:pt x="948789" y="0"/>
                </a:lnTo>
                <a:lnTo>
                  <a:pt x="948789" y="1148415"/>
                </a:lnTo>
                <a:lnTo>
                  <a:pt x="0" y="1148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76844" y="7057580"/>
            <a:ext cx="3630383" cy="1007187"/>
          </a:xfrm>
          <a:custGeom>
            <a:avLst/>
            <a:gdLst/>
            <a:ahLst/>
            <a:cxnLst/>
            <a:rect r="r" b="b" t="t" l="l"/>
            <a:pathLst>
              <a:path h="1007187" w="3630383">
                <a:moveTo>
                  <a:pt x="0" y="0"/>
                </a:moveTo>
                <a:lnTo>
                  <a:pt x="3630383" y="0"/>
                </a:lnTo>
                <a:lnTo>
                  <a:pt x="3630383" y="1007187"/>
                </a:lnTo>
                <a:lnTo>
                  <a:pt x="0" y="1007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63988" y="4993897"/>
            <a:ext cx="1286479" cy="1590700"/>
          </a:xfrm>
          <a:custGeom>
            <a:avLst/>
            <a:gdLst/>
            <a:ahLst/>
            <a:cxnLst/>
            <a:rect r="r" b="b" t="t" l="l"/>
            <a:pathLst>
              <a:path h="1590700" w="1286479">
                <a:moveTo>
                  <a:pt x="0" y="0"/>
                </a:moveTo>
                <a:lnTo>
                  <a:pt x="1286479" y="0"/>
                </a:lnTo>
                <a:lnTo>
                  <a:pt x="1286479" y="1590700"/>
                </a:lnTo>
                <a:lnTo>
                  <a:pt x="0" y="15907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6925502"/>
            <a:ext cx="1271342" cy="1271342"/>
          </a:xfrm>
          <a:custGeom>
            <a:avLst/>
            <a:gdLst/>
            <a:ahLst/>
            <a:cxnLst/>
            <a:rect r="r" b="b" t="t" l="l"/>
            <a:pathLst>
              <a:path h="1271342" w="1271342">
                <a:moveTo>
                  <a:pt x="0" y="0"/>
                </a:moveTo>
                <a:lnTo>
                  <a:pt x="1271342" y="0"/>
                </a:lnTo>
                <a:lnTo>
                  <a:pt x="1271342" y="1271342"/>
                </a:lnTo>
                <a:lnTo>
                  <a:pt x="0" y="1271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28674" y="4871704"/>
            <a:ext cx="1483152" cy="1483152"/>
          </a:xfrm>
          <a:custGeom>
            <a:avLst/>
            <a:gdLst/>
            <a:ahLst/>
            <a:cxnLst/>
            <a:rect r="r" b="b" t="t" l="l"/>
            <a:pathLst>
              <a:path h="1483152" w="1483152">
                <a:moveTo>
                  <a:pt x="0" y="0"/>
                </a:moveTo>
                <a:lnTo>
                  <a:pt x="1483152" y="0"/>
                </a:lnTo>
                <a:lnTo>
                  <a:pt x="1483152" y="1483152"/>
                </a:lnTo>
                <a:lnTo>
                  <a:pt x="0" y="1483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069823" y="6354856"/>
            <a:ext cx="1933547" cy="1933547"/>
          </a:xfrm>
          <a:custGeom>
            <a:avLst/>
            <a:gdLst/>
            <a:ahLst/>
            <a:cxnLst/>
            <a:rect r="r" b="b" t="t" l="l"/>
            <a:pathLst>
              <a:path h="1933547" w="1933547">
                <a:moveTo>
                  <a:pt x="0" y="0"/>
                </a:moveTo>
                <a:lnTo>
                  <a:pt x="1933547" y="0"/>
                </a:lnTo>
                <a:lnTo>
                  <a:pt x="1933547" y="1933547"/>
                </a:lnTo>
                <a:lnTo>
                  <a:pt x="0" y="19335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01698" y="6598611"/>
            <a:ext cx="1925125" cy="1925125"/>
          </a:xfrm>
          <a:custGeom>
            <a:avLst/>
            <a:gdLst/>
            <a:ahLst/>
            <a:cxnLst/>
            <a:rect r="r" b="b" t="t" l="l"/>
            <a:pathLst>
              <a:path h="1925125" w="1925125">
                <a:moveTo>
                  <a:pt x="0" y="0"/>
                </a:moveTo>
                <a:lnTo>
                  <a:pt x="1925125" y="0"/>
                </a:lnTo>
                <a:lnTo>
                  <a:pt x="1925125" y="1925125"/>
                </a:lnTo>
                <a:lnTo>
                  <a:pt x="0" y="19251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52620" y="5017098"/>
            <a:ext cx="2623281" cy="1192365"/>
          </a:xfrm>
          <a:custGeom>
            <a:avLst/>
            <a:gdLst/>
            <a:ahLst/>
            <a:cxnLst/>
            <a:rect r="r" b="b" t="t" l="l"/>
            <a:pathLst>
              <a:path h="1192365" w="2623281">
                <a:moveTo>
                  <a:pt x="0" y="0"/>
                </a:moveTo>
                <a:lnTo>
                  <a:pt x="2623281" y="0"/>
                </a:lnTo>
                <a:lnTo>
                  <a:pt x="2623281" y="1192365"/>
                </a:lnTo>
                <a:lnTo>
                  <a:pt x="0" y="11923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2390" t="0" r="-21241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089135" y="1374453"/>
            <a:ext cx="9057626" cy="7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 IMPLEMENTATION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39533" y="3391660"/>
            <a:ext cx="4897063" cy="60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ly"/>
                <a:ea typeface="Poly"/>
                <a:cs typeface="Poly"/>
                <a:sym typeface="Poly"/>
              </a:rPr>
              <a:t> TECHNOLOGIES  USED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68016" y="56037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0929" y="-5336360"/>
            <a:ext cx="13454401" cy="13454401"/>
          </a:xfrm>
          <a:custGeom>
            <a:avLst/>
            <a:gdLst/>
            <a:ahLst/>
            <a:cxnLst/>
            <a:rect r="r" b="b" t="t" l="l"/>
            <a:pathLst>
              <a:path h="13454401" w="13454401">
                <a:moveTo>
                  <a:pt x="0" y="0"/>
                </a:moveTo>
                <a:lnTo>
                  <a:pt x="13454400" y="0"/>
                </a:lnTo>
                <a:lnTo>
                  <a:pt x="13454400" y="13454401"/>
                </a:lnTo>
                <a:lnTo>
                  <a:pt x="0" y="13454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1140163" y="298904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4421" y="2006745"/>
            <a:ext cx="13739157" cy="7659580"/>
          </a:xfrm>
          <a:custGeom>
            <a:avLst/>
            <a:gdLst/>
            <a:ahLst/>
            <a:cxnLst/>
            <a:rect r="r" b="b" t="t" l="l"/>
            <a:pathLst>
              <a:path h="7659580" w="13739157">
                <a:moveTo>
                  <a:pt x="0" y="0"/>
                </a:moveTo>
                <a:lnTo>
                  <a:pt x="13739158" y="0"/>
                </a:lnTo>
                <a:lnTo>
                  <a:pt x="13739158" y="7659581"/>
                </a:lnTo>
                <a:lnTo>
                  <a:pt x="0" y="7659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52872" y="1019175"/>
            <a:ext cx="11582255" cy="7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 SYSTEM ARCHITECTURE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2487516" y="-2089709"/>
            <a:ext cx="14466417" cy="14466417"/>
          </a:xfrm>
          <a:custGeom>
            <a:avLst/>
            <a:gdLst/>
            <a:ahLst/>
            <a:cxnLst/>
            <a:rect r="r" b="b" t="t" l="l"/>
            <a:pathLst>
              <a:path h="14466417" w="14466417">
                <a:moveTo>
                  <a:pt x="0" y="0"/>
                </a:moveTo>
                <a:lnTo>
                  <a:pt x="14466418" y="0"/>
                </a:lnTo>
                <a:lnTo>
                  <a:pt x="14466418" y="14466418"/>
                </a:lnTo>
                <a:lnTo>
                  <a:pt x="0" y="1446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5450" y="2435144"/>
            <a:ext cx="15703711" cy="15703711"/>
          </a:xfrm>
          <a:custGeom>
            <a:avLst/>
            <a:gdLst/>
            <a:ahLst/>
            <a:cxnLst/>
            <a:rect r="r" b="b" t="t" l="l"/>
            <a:pathLst>
              <a:path h="15703711" w="15703711">
                <a:moveTo>
                  <a:pt x="0" y="0"/>
                </a:moveTo>
                <a:lnTo>
                  <a:pt x="15703711" y="0"/>
                </a:lnTo>
                <a:lnTo>
                  <a:pt x="15703711" y="15703712"/>
                </a:lnTo>
                <a:lnTo>
                  <a:pt x="0" y="1570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6816" y="-4566377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1300635" y="-1654851"/>
            <a:ext cx="5066099" cy="5925262"/>
          </a:xfrm>
          <a:custGeom>
            <a:avLst/>
            <a:gdLst/>
            <a:ahLst/>
            <a:cxnLst/>
            <a:rect r="r" b="b" t="t" l="l"/>
            <a:pathLst>
              <a:path h="5925262" w="5066099">
                <a:moveTo>
                  <a:pt x="0" y="0"/>
                </a:moveTo>
                <a:lnTo>
                  <a:pt x="5066099" y="0"/>
                </a:lnTo>
                <a:lnTo>
                  <a:pt x="5066099" y="5925262"/>
                </a:lnTo>
                <a:lnTo>
                  <a:pt x="0" y="592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1293" y="3643130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71527" y="1524087"/>
            <a:ext cx="11144946" cy="8261191"/>
          </a:xfrm>
          <a:custGeom>
            <a:avLst/>
            <a:gdLst/>
            <a:ahLst/>
            <a:cxnLst/>
            <a:rect r="r" b="b" t="t" l="l"/>
            <a:pathLst>
              <a:path h="8261191" w="11144946">
                <a:moveTo>
                  <a:pt x="0" y="0"/>
                </a:moveTo>
                <a:lnTo>
                  <a:pt x="11144946" y="0"/>
                </a:lnTo>
                <a:lnTo>
                  <a:pt x="11144946" y="8261191"/>
                </a:lnTo>
                <a:lnTo>
                  <a:pt x="0" y="8261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67888" y="573974"/>
            <a:ext cx="13068188" cy="7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 USE CASE DIAGRAM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5450" y="2435144"/>
            <a:ext cx="15703711" cy="15703711"/>
          </a:xfrm>
          <a:custGeom>
            <a:avLst/>
            <a:gdLst/>
            <a:ahLst/>
            <a:cxnLst/>
            <a:rect r="r" b="b" t="t" l="l"/>
            <a:pathLst>
              <a:path h="15703711" w="15703711">
                <a:moveTo>
                  <a:pt x="0" y="0"/>
                </a:moveTo>
                <a:lnTo>
                  <a:pt x="15703711" y="0"/>
                </a:lnTo>
                <a:lnTo>
                  <a:pt x="15703711" y="15703712"/>
                </a:lnTo>
                <a:lnTo>
                  <a:pt x="0" y="1570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6816" y="-4566377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1300635" y="-1654851"/>
            <a:ext cx="5066099" cy="5925262"/>
          </a:xfrm>
          <a:custGeom>
            <a:avLst/>
            <a:gdLst/>
            <a:ahLst/>
            <a:cxnLst/>
            <a:rect r="r" b="b" t="t" l="l"/>
            <a:pathLst>
              <a:path h="5925262" w="5066099">
                <a:moveTo>
                  <a:pt x="0" y="0"/>
                </a:moveTo>
                <a:lnTo>
                  <a:pt x="5066099" y="0"/>
                </a:lnTo>
                <a:lnTo>
                  <a:pt x="5066099" y="5925262"/>
                </a:lnTo>
                <a:lnTo>
                  <a:pt x="0" y="592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1293" y="3643130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91631" y="1619966"/>
            <a:ext cx="12504739" cy="8190604"/>
          </a:xfrm>
          <a:custGeom>
            <a:avLst/>
            <a:gdLst/>
            <a:ahLst/>
            <a:cxnLst/>
            <a:rect r="r" b="b" t="t" l="l"/>
            <a:pathLst>
              <a:path h="8190604" w="12504739">
                <a:moveTo>
                  <a:pt x="0" y="0"/>
                </a:moveTo>
                <a:lnTo>
                  <a:pt x="12504738" y="0"/>
                </a:lnTo>
                <a:lnTo>
                  <a:pt x="12504738" y="8190604"/>
                </a:lnTo>
                <a:lnTo>
                  <a:pt x="0" y="8190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67888" y="573974"/>
            <a:ext cx="13068188" cy="7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  CLASS DIAGRAM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5450" y="2435144"/>
            <a:ext cx="15703711" cy="15703711"/>
          </a:xfrm>
          <a:custGeom>
            <a:avLst/>
            <a:gdLst/>
            <a:ahLst/>
            <a:cxnLst/>
            <a:rect r="r" b="b" t="t" l="l"/>
            <a:pathLst>
              <a:path h="15703711" w="15703711">
                <a:moveTo>
                  <a:pt x="0" y="0"/>
                </a:moveTo>
                <a:lnTo>
                  <a:pt x="15703711" y="0"/>
                </a:lnTo>
                <a:lnTo>
                  <a:pt x="15703711" y="15703712"/>
                </a:lnTo>
                <a:lnTo>
                  <a:pt x="0" y="15703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6816" y="-4566377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1300635" y="-1654851"/>
            <a:ext cx="5066099" cy="5925262"/>
          </a:xfrm>
          <a:custGeom>
            <a:avLst/>
            <a:gdLst/>
            <a:ahLst/>
            <a:cxnLst/>
            <a:rect r="r" b="b" t="t" l="l"/>
            <a:pathLst>
              <a:path h="5925262" w="5066099">
                <a:moveTo>
                  <a:pt x="0" y="0"/>
                </a:moveTo>
                <a:lnTo>
                  <a:pt x="5066099" y="0"/>
                </a:lnTo>
                <a:lnTo>
                  <a:pt x="5066099" y="5925262"/>
                </a:lnTo>
                <a:lnTo>
                  <a:pt x="0" y="592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1293" y="3643130"/>
            <a:ext cx="11631606" cy="11631606"/>
          </a:xfrm>
          <a:custGeom>
            <a:avLst/>
            <a:gdLst/>
            <a:ahLst/>
            <a:cxnLst/>
            <a:rect r="r" b="b" t="t" l="l"/>
            <a:pathLst>
              <a:path h="11631606" w="11631606">
                <a:moveTo>
                  <a:pt x="0" y="0"/>
                </a:moveTo>
                <a:lnTo>
                  <a:pt x="11631606" y="0"/>
                </a:lnTo>
                <a:lnTo>
                  <a:pt x="11631606" y="11631606"/>
                </a:lnTo>
                <a:lnTo>
                  <a:pt x="0" y="11631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91514" y="1668344"/>
            <a:ext cx="10413794" cy="2640470"/>
          </a:xfrm>
          <a:custGeom>
            <a:avLst/>
            <a:gdLst/>
            <a:ahLst/>
            <a:cxnLst/>
            <a:rect r="r" b="b" t="t" l="l"/>
            <a:pathLst>
              <a:path h="2640470" w="10413794">
                <a:moveTo>
                  <a:pt x="0" y="0"/>
                </a:moveTo>
                <a:lnTo>
                  <a:pt x="10413795" y="0"/>
                </a:lnTo>
                <a:lnTo>
                  <a:pt x="10413795" y="2640470"/>
                </a:lnTo>
                <a:lnTo>
                  <a:pt x="0" y="2640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" t="0" r="0" b="-2492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91514" y="4407248"/>
            <a:ext cx="10413794" cy="4940648"/>
          </a:xfrm>
          <a:custGeom>
            <a:avLst/>
            <a:gdLst/>
            <a:ahLst/>
            <a:cxnLst/>
            <a:rect r="r" b="b" t="t" l="l"/>
            <a:pathLst>
              <a:path h="4940648" w="10413794">
                <a:moveTo>
                  <a:pt x="0" y="0"/>
                </a:moveTo>
                <a:lnTo>
                  <a:pt x="10413795" y="0"/>
                </a:lnTo>
                <a:lnTo>
                  <a:pt x="10413795" y="4940648"/>
                </a:lnTo>
                <a:lnTo>
                  <a:pt x="0" y="4940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724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49128" y="657035"/>
            <a:ext cx="10389744" cy="73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DATA FLOW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6249" y="2950479"/>
            <a:ext cx="178546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Level 0 DFD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66249" y="7723960"/>
            <a:ext cx="167759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Level 1 DFD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03327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694498"/>
            <a:ext cx="16230600" cy="6898005"/>
          </a:xfrm>
          <a:custGeom>
            <a:avLst/>
            <a:gdLst/>
            <a:ahLst/>
            <a:cxnLst/>
            <a:rect r="r" b="b" t="t" l="l"/>
            <a:pathLst>
              <a:path h="6898005" w="1623060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05191" y="2198811"/>
            <a:ext cx="13068188" cy="226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PROBLEM  </a:t>
            </a:r>
          </a:p>
          <a:p>
            <a:pPr algn="l">
              <a:lnSpc>
                <a:spcPts val="5231"/>
              </a:lnSpc>
            </a:pPr>
            <a:r>
              <a:rPr lang="en-US" sz="4799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STATEMENT</a:t>
            </a:r>
          </a:p>
          <a:p>
            <a:pPr algn="l">
              <a:lnSpc>
                <a:spcPts val="68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05191" y="4186417"/>
            <a:ext cx="10091513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Deepfake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gy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enable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 the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reation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ing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syn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tic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dia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acr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 images, videos, and audio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facilitating misinformation and fraud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Current d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etection methods a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fo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rmat-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pecific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limited in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scop</a:t>
            </a:r>
            <a:r>
              <a:rPr lang="en-US" sz="269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e. A comprehensive cross-modal detection system is needed to effectively identify and mitigate deepfakes across all media formats.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84083">
            <a:off x="1140163" y="298904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05843" y="3591150"/>
            <a:ext cx="3060168" cy="3060168"/>
            <a:chOff x="0" y="0"/>
            <a:chExt cx="1652976" cy="16529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0759" y="0"/>
                  </a:moveTo>
                  <a:lnTo>
                    <a:pt x="1582218" y="0"/>
                  </a:lnTo>
                  <a:cubicBezTo>
                    <a:pt x="1621296" y="0"/>
                    <a:pt x="1652976" y="31680"/>
                    <a:pt x="1652976" y="70759"/>
                  </a:cubicBezTo>
                  <a:lnTo>
                    <a:pt x="1652976" y="1582218"/>
                  </a:lnTo>
                  <a:cubicBezTo>
                    <a:pt x="1652976" y="1621296"/>
                    <a:pt x="1621296" y="1652976"/>
                    <a:pt x="1582218" y="1652976"/>
                  </a:cubicBezTo>
                  <a:lnTo>
                    <a:pt x="70759" y="1652976"/>
                  </a:lnTo>
                  <a:cubicBezTo>
                    <a:pt x="31680" y="1652976"/>
                    <a:pt x="0" y="1621296"/>
                    <a:pt x="0" y="1582218"/>
                  </a:cubicBezTo>
                  <a:lnTo>
                    <a:pt x="0" y="70759"/>
                  </a:lnTo>
                  <a:cubicBezTo>
                    <a:pt x="0" y="31680"/>
                    <a:pt x="31680" y="0"/>
                    <a:pt x="707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8868" y="1969572"/>
            <a:ext cx="2736102" cy="27361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080" y="0"/>
                  </a:moveTo>
                  <a:lnTo>
                    <a:pt x="747720" y="0"/>
                  </a:lnTo>
                  <a:cubicBezTo>
                    <a:pt x="764981" y="0"/>
                    <a:pt x="781534" y="6857"/>
                    <a:pt x="793739" y="19061"/>
                  </a:cubicBezTo>
                  <a:cubicBezTo>
                    <a:pt x="805943" y="31266"/>
                    <a:pt x="812800" y="47819"/>
                    <a:pt x="812800" y="65080"/>
                  </a:cubicBezTo>
                  <a:lnTo>
                    <a:pt x="812800" y="747720"/>
                  </a:lnTo>
                  <a:cubicBezTo>
                    <a:pt x="812800" y="764981"/>
                    <a:pt x="805943" y="781534"/>
                    <a:pt x="793739" y="793739"/>
                  </a:cubicBezTo>
                  <a:cubicBezTo>
                    <a:pt x="781534" y="805943"/>
                    <a:pt x="764981" y="812800"/>
                    <a:pt x="747720" y="812800"/>
                  </a:cubicBezTo>
                  <a:lnTo>
                    <a:pt x="65080" y="812800"/>
                  </a:lnTo>
                  <a:cubicBezTo>
                    <a:pt x="47819" y="812800"/>
                    <a:pt x="31266" y="805943"/>
                    <a:pt x="19061" y="793739"/>
                  </a:cubicBezTo>
                  <a:cubicBezTo>
                    <a:pt x="6857" y="781534"/>
                    <a:pt x="0" y="764981"/>
                    <a:pt x="0" y="747720"/>
                  </a:cubicBezTo>
                  <a:lnTo>
                    <a:pt x="0" y="65080"/>
                  </a:lnTo>
                  <a:cubicBezTo>
                    <a:pt x="0" y="47819"/>
                    <a:pt x="6857" y="31266"/>
                    <a:pt x="19061" y="19061"/>
                  </a:cubicBezTo>
                  <a:cubicBezTo>
                    <a:pt x="31266" y="6857"/>
                    <a:pt x="47819" y="0"/>
                    <a:pt x="65080" y="0"/>
                  </a:cubicBezTo>
                  <a:close/>
                </a:path>
              </a:pathLst>
            </a:custGeom>
            <a:blipFill>
              <a:blip r:embed="rId7"/>
              <a:stretch>
                <a:fillRect l="-25000" t="0" r="-2500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0928" y="5397599"/>
            <a:ext cx="2734042" cy="2507436"/>
            <a:chOff x="0" y="0"/>
            <a:chExt cx="743746" cy="6821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3746" cy="682102"/>
            </a:xfrm>
            <a:custGeom>
              <a:avLst/>
              <a:gdLst/>
              <a:ahLst/>
              <a:cxnLst/>
              <a:rect r="r" b="b" t="t" l="l"/>
              <a:pathLst>
                <a:path h="682102" w="743746">
                  <a:moveTo>
                    <a:pt x="65129" y="0"/>
                  </a:moveTo>
                  <a:lnTo>
                    <a:pt x="678618" y="0"/>
                  </a:lnTo>
                  <a:cubicBezTo>
                    <a:pt x="714587" y="0"/>
                    <a:pt x="743746" y="29159"/>
                    <a:pt x="743746" y="65129"/>
                  </a:cubicBezTo>
                  <a:lnTo>
                    <a:pt x="743746" y="616974"/>
                  </a:lnTo>
                  <a:cubicBezTo>
                    <a:pt x="743746" y="634247"/>
                    <a:pt x="736884" y="650813"/>
                    <a:pt x="724670" y="663026"/>
                  </a:cubicBezTo>
                  <a:cubicBezTo>
                    <a:pt x="712457" y="675240"/>
                    <a:pt x="695891" y="682102"/>
                    <a:pt x="678618" y="682102"/>
                  </a:cubicBezTo>
                  <a:lnTo>
                    <a:pt x="65129" y="682102"/>
                  </a:lnTo>
                  <a:cubicBezTo>
                    <a:pt x="29159" y="682102"/>
                    <a:pt x="0" y="652943"/>
                    <a:pt x="0" y="616974"/>
                  </a:cubicBezTo>
                  <a:lnTo>
                    <a:pt x="0" y="65129"/>
                  </a:lnTo>
                  <a:cubicBezTo>
                    <a:pt x="0" y="47855"/>
                    <a:pt x="6862" y="31290"/>
                    <a:pt x="19076" y="19076"/>
                  </a:cubicBezTo>
                  <a:cubicBezTo>
                    <a:pt x="31290" y="6862"/>
                    <a:pt x="47855" y="0"/>
                    <a:pt x="65129" y="0"/>
                  </a:cubicBezTo>
                  <a:close/>
                </a:path>
              </a:pathLst>
            </a:custGeom>
            <a:blipFill>
              <a:blip r:embed="rId8"/>
              <a:stretch>
                <a:fillRect l="-18783" t="0" r="-18783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54538" y="-378141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3257" y="327639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24542" y="-2577146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28186" y="-2206587"/>
            <a:ext cx="9658339" cy="9658339"/>
          </a:xfrm>
          <a:custGeom>
            <a:avLst/>
            <a:gdLst/>
            <a:ahLst/>
            <a:cxnLst/>
            <a:rect r="r" b="b" t="t" l="l"/>
            <a:pathLst>
              <a:path h="9658339" w="9658339">
                <a:moveTo>
                  <a:pt x="0" y="0"/>
                </a:moveTo>
                <a:lnTo>
                  <a:pt x="9658339" y="0"/>
                </a:lnTo>
                <a:lnTo>
                  <a:pt x="9658339" y="9658339"/>
                </a:lnTo>
                <a:lnTo>
                  <a:pt x="0" y="965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4542" y="3542236"/>
            <a:ext cx="9658339" cy="9658339"/>
          </a:xfrm>
          <a:custGeom>
            <a:avLst/>
            <a:gdLst/>
            <a:ahLst/>
            <a:cxnLst/>
            <a:rect r="r" b="b" t="t" l="l"/>
            <a:pathLst>
              <a:path h="9658339" w="9658339">
                <a:moveTo>
                  <a:pt x="0" y="0"/>
                </a:moveTo>
                <a:lnTo>
                  <a:pt x="9658339" y="0"/>
                </a:lnTo>
                <a:lnTo>
                  <a:pt x="9658339" y="9658339"/>
                </a:lnTo>
                <a:lnTo>
                  <a:pt x="0" y="965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3797" y="2976061"/>
            <a:ext cx="9658339" cy="9658339"/>
          </a:xfrm>
          <a:custGeom>
            <a:avLst/>
            <a:gdLst/>
            <a:ahLst/>
            <a:cxnLst/>
            <a:rect r="r" b="b" t="t" l="l"/>
            <a:pathLst>
              <a:path h="9658339" w="9658339">
                <a:moveTo>
                  <a:pt x="0" y="0"/>
                </a:moveTo>
                <a:lnTo>
                  <a:pt x="9658339" y="0"/>
                </a:lnTo>
                <a:lnTo>
                  <a:pt x="9658339" y="9658339"/>
                </a:lnTo>
                <a:lnTo>
                  <a:pt x="0" y="965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04628" y="-1552772"/>
            <a:ext cx="9658339" cy="9658339"/>
          </a:xfrm>
          <a:custGeom>
            <a:avLst/>
            <a:gdLst/>
            <a:ahLst/>
            <a:cxnLst/>
            <a:rect r="r" b="b" t="t" l="l"/>
            <a:pathLst>
              <a:path h="9658339" w="9658339">
                <a:moveTo>
                  <a:pt x="0" y="0"/>
                </a:moveTo>
                <a:lnTo>
                  <a:pt x="9658339" y="0"/>
                </a:lnTo>
                <a:lnTo>
                  <a:pt x="9658339" y="9658339"/>
                </a:lnTo>
                <a:lnTo>
                  <a:pt x="0" y="965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240" y="1077393"/>
            <a:ext cx="15945519" cy="8132215"/>
          </a:xfrm>
          <a:custGeom>
            <a:avLst/>
            <a:gdLst/>
            <a:ahLst/>
            <a:cxnLst/>
            <a:rect r="r" b="b" t="t" l="l"/>
            <a:pathLst>
              <a:path h="8132215" w="15945519">
                <a:moveTo>
                  <a:pt x="0" y="0"/>
                </a:moveTo>
                <a:lnTo>
                  <a:pt x="15945520" y="0"/>
                </a:lnTo>
                <a:lnTo>
                  <a:pt x="15945520" y="8132214"/>
                </a:lnTo>
                <a:lnTo>
                  <a:pt x="0" y="8132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0386" y="208813"/>
            <a:ext cx="17721750" cy="9869375"/>
            <a:chOff x="0" y="0"/>
            <a:chExt cx="4667457" cy="25993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104407" cy="8293770"/>
          </a:xfrm>
          <a:custGeom>
            <a:avLst/>
            <a:gdLst/>
            <a:ahLst/>
            <a:cxnLst/>
            <a:rect r="r" b="b" t="t" l="l"/>
            <a:pathLst>
              <a:path h="8293770" w="16104407">
                <a:moveTo>
                  <a:pt x="0" y="0"/>
                </a:moveTo>
                <a:lnTo>
                  <a:pt x="16104407" y="0"/>
                </a:lnTo>
                <a:lnTo>
                  <a:pt x="16104407" y="8293770"/>
                </a:lnTo>
                <a:lnTo>
                  <a:pt x="0" y="8293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057756" cy="8229600"/>
          </a:xfrm>
          <a:custGeom>
            <a:avLst/>
            <a:gdLst/>
            <a:ahLst/>
            <a:cxnLst/>
            <a:rect r="r" b="b" t="t" l="l"/>
            <a:pathLst>
              <a:path h="8229600" w="16057756">
                <a:moveTo>
                  <a:pt x="0" y="0"/>
                </a:moveTo>
                <a:lnTo>
                  <a:pt x="16057756" y="0"/>
                </a:lnTo>
                <a:lnTo>
                  <a:pt x="160577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6703" y="208813"/>
            <a:ext cx="17721750" cy="9869375"/>
            <a:chOff x="0" y="0"/>
            <a:chExt cx="4667457" cy="259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136471" cy="8229600"/>
          </a:xfrm>
          <a:custGeom>
            <a:avLst/>
            <a:gdLst/>
            <a:ahLst/>
            <a:cxnLst/>
            <a:rect r="r" b="b" t="t" l="l"/>
            <a:pathLst>
              <a:path h="8229600" w="16136471">
                <a:moveTo>
                  <a:pt x="0" y="0"/>
                </a:moveTo>
                <a:lnTo>
                  <a:pt x="16136471" y="0"/>
                </a:lnTo>
                <a:lnTo>
                  <a:pt x="16136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505893" y="7242449"/>
            <a:ext cx="17721750" cy="9869375"/>
            <a:chOff x="0" y="0"/>
            <a:chExt cx="4667457" cy="259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0386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097017" cy="8229600"/>
          </a:xfrm>
          <a:custGeom>
            <a:avLst/>
            <a:gdLst/>
            <a:ahLst/>
            <a:cxnLst/>
            <a:rect r="r" b="b" t="t" l="l"/>
            <a:pathLst>
              <a:path h="8229600" w="16097017">
                <a:moveTo>
                  <a:pt x="0" y="0"/>
                </a:moveTo>
                <a:lnTo>
                  <a:pt x="16097017" y="0"/>
                </a:lnTo>
                <a:lnTo>
                  <a:pt x="1609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2697" y="2063027"/>
            <a:ext cx="16500501" cy="6685720"/>
            <a:chOff x="0" y="0"/>
            <a:chExt cx="8912890" cy="3611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12890" cy="3611350"/>
            </a:xfrm>
            <a:custGeom>
              <a:avLst/>
              <a:gdLst/>
              <a:ahLst/>
              <a:cxnLst/>
              <a:rect r="r" b="b" t="t" l="l"/>
              <a:pathLst>
                <a:path h="3611350" w="8912890">
                  <a:moveTo>
                    <a:pt x="13123" y="0"/>
                  </a:moveTo>
                  <a:lnTo>
                    <a:pt x="8899768" y="0"/>
                  </a:lnTo>
                  <a:cubicBezTo>
                    <a:pt x="8907014" y="0"/>
                    <a:pt x="8912890" y="5875"/>
                    <a:pt x="8912890" y="13123"/>
                  </a:cubicBezTo>
                  <a:lnTo>
                    <a:pt x="8912890" y="3598227"/>
                  </a:lnTo>
                  <a:cubicBezTo>
                    <a:pt x="8912890" y="3605474"/>
                    <a:pt x="8907014" y="3611350"/>
                    <a:pt x="8899768" y="3611350"/>
                  </a:cubicBezTo>
                  <a:lnTo>
                    <a:pt x="13123" y="3611350"/>
                  </a:lnTo>
                  <a:cubicBezTo>
                    <a:pt x="5875" y="3611350"/>
                    <a:pt x="0" y="3605474"/>
                    <a:pt x="0" y="3598227"/>
                  </a:cubicBezTo>
                  <a:lnTo>
                    <a:pt x="0" y="13123"/>
                  </a:lnTo>
                  <a:cubicBezTo>
                    <a:pt x="0" y="5875"/>
                    <a:pt x="5875" y="0"/>
                    <a:pt x="13123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12890" cy="364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00699" y="2148334"/>
            <a:ext cx="15686602" cy="635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82" indent="-323841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Comprehensive Review of Image Deepfake Detection Using Neural Architecture Techniques</a:t>
            </a:r>
          </a:p>
          <a:p>
            <a:pPr algn="just">
              <a:lnSpc>
                <a:spcPts val="5099"/>
              </a:lnSpc>
            </a:pPr>
          </a:p>
          <a:p>
            <a:pPr algn="just" marL="647682" indent="-323841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Audio Deepfake Detection: A Review of Deep Learning Approaches</a:t>
            </a:r>
          </a:p>
          <a:p>
            <a:pPr algn="just">
              <a:lnSpc>
                <a:spcPts val="5099"/>
              </a:lnSpc>
            </a:pPr>
          </a:p>
          <a:p>
            <a:pPr algn="just" marL="647682" indent="-323841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Rethinking Hallucinations in Foundational LLMs: Mitigation Strategies for Factual and Consistent Text Generation</a:t>
            </a:r>
          </a:p>
          <a:p>
            <a:pPr algn="just">
              <a:lnSpc>
                <a:spcPts val="5099"/>
              </a:lnSpc>
            </a:pPr>
          </a:p>
          <a:p>
            <a:pPr algn="just" marL="647682" indent="-323841" lvl="1">
              <a:lnSpc>
                <a:spcPts val="50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Multimodal Deepfake Detection: Survey of Fusion Techniques</a:t>
            </a:r>
          </a:p>
          <a:p>
            <a:pPr algn="just">
              <a:lnSpc>
                <a:spcPts val="50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06736" y="702304"/>
            <a:ext cx="10473732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RESEARCH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7271403" y="5143500"/>
            <a:ext cx="12520235" cy="12520235"/>
          </a:xfrm>
          <a:custGeom>
            <a:avLst/>
            <a:gdLst/>
            <a:ahLst/>
            <a:cxnLst/>
            <a:rect r="r" b="b" t="t" l="l"/>
            <a:pathLst>
              <a:path h="12520235" w="12520235">
                <a:moveTo>
                  <a:pt x="0" y="0"/>
                </a:moveTo>
                <a:lnTo>
                  <a:pt x="12520235" y="0"/>
                </a:lnTo>
                <a:lnTo>
                  <a:pt x="12520235" y="12520235"/>
                </a:lnTo>
                <a:lnTo>
                  <a:pt x="0" y="12520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4381532" y="6921189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6736" y="702304"/>
            <a:ext cx="10473732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REFERENCES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63346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923712"/>
            <a:ext cx="16230600" cy="75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Towards Data Science: Articles on multimodal deepfake detection using CNNs and audio-visual fusion techniques, 2024.</a:t>
            </a: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Papers with Code: Curated datasets and code for deepfake detection, including FaceForensics++ and ASVspoof benchmarks, 2025.</a:t>
            </a: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Analytics Vidhya: Tutorials on building deepfake detection models with image and audio features, 2024.</a:t>
            </a: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Kaggle: Notebooks and datasets like DFDC for implementing multimodal deepfake detection, 2025.</a:t>
            </a: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Medium: Expert-written posts on audio-visual deepfake detection and multimedia security challenges, 2024.</a:t>
            </a:r>
          </a:p>
          <a:p>
            <a:pPr algn="l">
              <a:lnSpc>
                <a:spcPts val="3779"/>
              </a:lnSpc>
            </a:pP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K. Warren, D. Olszewski, S. Layton, K. Butler, C. Gates, and P. Traynor, "Pitch imperfect: Detecting audio deepfakes through acoustic prosodic analysis," arXiv preprint arXiv:2502.14726, 2025.</a:t>
            </a:r>
          </a:p>
          <a:p>
            <a:pPr algn="l" marL="582924" indent="-291462" lvl="1">
              <a:lnSpc>
                <a:spcPts val="3779"/>
              </a:lnSpc>
              <a:buAutoNum type="arabicPeriod" startAt="1"/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K. Gandhi, P. Kulkarni, T. Shah, P. Chaudhari, M. Narvekar, and K. Ghag, "A multimodal framework for deepfake detection," arXiv preprint arXiv:2410.03487, 2024.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184083">
            <a:off x="-2284733" y="72344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00780" y="2336113"/>
            <a:ext cx="6996578" cy="75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1"/>
              </a:lnSpc>
            </a:pPr>
            <a:r>
              <a:rPr lang="en-US" sz="478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528429" y="726245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3435" y="3818134"/>
            <a:ext cx="15121516" cy="39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project targets the increasing threat of deepfakes through an effective detection system using deep learning.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•The outcomes will enhance the security and reliability of digital media, protecting individuals and society.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•Ongoing research and collaboration are crucial for keeping up with advancements in deepfake technology and ensuring effective detection.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5707" y="3379562"/>
            <a:ext cx="8658828" cy="29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70386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2372" y="-33354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1346" y="82964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86100" y="563785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46272" y="3897427"/>
            <a:ext cx="11893037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01 </a:t>
            </a: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Akshay Redekar - 35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02   Mansi Alhat - 56 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03   Prachi Nikalje -57 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04   Pradnya Vavale - 58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6097" y="2084631"/>
            <a:ext cx="10992344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MEET OUR TEAM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3125" y="208813"/>
            <a:ext cx="17721750" cy="9869375"/>
            <a:chOff x="0" y="0"/>
            <a:chExt cx="4667457" cy="2599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665241" y="2972615"/>
            <a:ext cx="14403807" cy="14403807"/>
          </a:xfrm>
          <a:custGeom>
            <a:avLst/>
            <a:gdLst/>
            <a:ahLst/>
            <a:cxnLst/>
            <a:rect r="r" b="b" t="t" l="l"/>
            <a:pathLst>
              <a:path h="14403807" w="14403807">
                <a:moveTo>
                  <a:pt x="0" y="0"/>
                </a:moveTo>
                <a:lnTo>
                  <a:pt x="14403807" y="0"/>
                </a:lnTo>
                <a:lnTo>
                  <a:pt x="14403807" y="14403807"/>
                </a:lnTo>
                <a:lnTo>
                  <a:pt x="0" y="14403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9393" y="53017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470785" y="-808748"/>
            <a:ext cx="8817215" cy="14025903"/>
          </a:xfrm>
          <a:custGeom>
            <a:avLst/>
            <a:gdLst/>
            <a:ahLst/>
            <a:cxnLst/>
            <a:rect r="r" b="b" t="t" l="l"/>
            <a:pathLst>
              <a:path h="14025903" w="8817215">
                <a:moveTo>
                  <a:pt x="8817215" y="0"/>
                </a:moveTo>
                <a:lnTo>
                  <a:pt x="0" y="0"/>
                </a:lnTo>
                <a:lnTo>
                  <a:pt x="0" y="14025904"/>
                </a:lnTo>
                <a:lnTo>
                  <a:pt x="8817215" y="14025904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1349" y="834735"/>
            <a:ext cx="8229642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AGENDA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1349" y="2380869"/>
            <a:ext cx="6100102" cy="759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1.Introduction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2.Motivation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3.Objective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4.Literature review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5.Research gaps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6.Feasibility and scope of the project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7.Requirement Analysis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8.Methodology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9.Proposed Pipeline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10.Data Flow Diagram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11.Activity diagram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12.Implementation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13.Conclusion 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14.References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654538" y="-10665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8934" y="2607017"/>
            <a:ext cx="12629123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Deepfakes are AI-generated synthetic media that appear authentic but are artificially created or manipulated.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Created using advanced machine learning techniques like GANs to produce convincing digital forgeries.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Offers benefits in entertainment and education, while posing risks for misinformation, fraud, and identity theft.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Growing accessibility creates urgent challenges for digital trust and information integrity.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352536" y="-1598742"/>
            <a:ext cx="4705073" cy="4114800"/>
          </a:xfrm>
          <a:custGeom>
            <a:avLst/>
            <a:gdLst/>
            <a:ahLst/>
            <a:cxnLst/>
            <a:rect r="r" b="b" t="t" l="l"/>
            <a:pathLst>
              <a:path h="4114800" w="4705073">
                <a:moveTo>
                  <a:pt x="0" y="0"/>
                </a:moveTo>
                <a:lnTo>
                  <a:pt x="4705072" y="0"/>
                </a:lnTo>
                <a:lnTo>
                  <a:pt x="47050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837274" y="6406039"/>
            <a:ext cx="4198096" cy="4114800"/>
          </a:xfrm>
          <a:custGeom>
            <a:avLst/>
            <a:gdLst/>
            <a:ahLst/>
            <a:cxnLst/>
            <a:rect r="r" b="b" t="t" l="l"/>
            <a:pathLst>
              <a:path h="4114800" w="4198096">
                <a:moveTo>
                  <a:pt x="0" y="4114800"/>
                </a:moveTo>
                <a:lnTo>
                  <a:pt x="4198095" y="4114800"/>
                </a:lnTo>
                <a:lnTo>
                  <a:pt x="4198095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8689" y="1000125"/>
            <a:ext cx="8625491" cy="93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99"/>
              </a:lnSpc>
            </a:pPr>
            <a:r>
              <a:rPr lang="en-US" sz="592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76880" y="1755700"/>
            <a:ext cx="10386364" cy="113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MOTIVATION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72936" y="3220505"/>
            <a:ext cx="10090308" cy="6226140"/>
            <a:chOff x="0" y="0"/>
            <a:chExt cx="5450368" cy="3363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50368" cy="3363104"/>
            </a:xfrm>
            <a:custGeom>
              <a:avLst/>
              <a:gdLst/>
              <a:ahLst/>
              <a:cxnLst/>
              <a:rect r="r" b="b" t="t" l="l"/>
              <a:pathLst>
                <a:path h="3363104" w="5450368">
                  <a:moveTo>
                    <a:pt x="21460" y="0"/>
                  </a:moveTo>
                  <a:lnTo>
                    <a:pt x="5428909" y="0"/>
                  </a:lnTo>
                  <a:cubicBezTo>
                    <a:pt x="5434600" y="0"/>
                    <a:pt x="5440058" y="2261"/>
                    <a:pt x="5444083" y="6285"/>
                  </a:cubicBezTo>
                  <a:cubicBezTo>
                    <a:pt x="5448107" y="10310"/>
                    <a:pt x="5450368" y="15768"/>
                    <a:pt x="5450368" y="21460"/>
                  </a:cubicBezTo>
                  <a:lnTo>
                    <a:pt x="5450368" y="3341644"/>
                  </a:lnTo>
                  <a:cubicBezTo>
                    <a:pt x="5450368" y="3353496"/>
                    <a:pt x="5440760" y="3363104"/>
                    <a:pt x="5428909" y="3363104"/>
                  </a:cubicBezTo>
                  <a:lnTo>
                    <a:pt x="21460" y="3363104"/>
                  </a:lnTo>
                  <a:cubicBezTo>
                    <a:pt x="15768" y="3363104"/>
                    <a:pt x="10310" y="3360843"/>
                    <a:pt x="6285" y="3356819"/>
                  </a:cubicBezTo>
                  <a:cubicBezTo>
                    <a:pt x="2261" y="3352794"/>
                    <a:pt x="0" y="3347336"/>
                    <a:pt x="0" y="3341644"/>
                  </a:cubicBezTo>
                  <a:lnTo>
                    <a:pt x="0" y="21460"/>
                  </a:lnTo>
                  <a:cubicBezTo>
                    <a:pt x="0" y="9608"/>
                    <a:pt x="9608" y="0"/>
                    <a:pt x="21460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450368" cy="34202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Protecting privacy and security in the digital age by identifying manipulated media.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Preventing the spread of harmful deepfakes that could cause emotional distress or damage reputations.</a:t>
              </a:r>
            </a:p>
            <a:p>
              <a:pPr algn="l">
                <a:lnSpc>
                  <a:spcPts val="3919"/>
                </a:lnSpc>
              </a:pP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Maintaining trust in digital communication and preventing misuse of AI technology.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762342" y="2083046"/>
            <a:ext cx="7942268" cy="79422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20" y="0"/>
                  </a:moveTo>
                  <a:lnTo>
                    <a:pt x="790380" y="0"/>
                  </a:lnTo>
                  <a:cubicBezTo>
                    <a:pt x="802762" y="0"/>
                    <a:pt x="812800" y="10038"/>
                    <a:pt x="812800" y="22420"/>
                  </a:cubicBezTo>
                  <a:lnTo>
                    <a:pt x="812800" y="790380"/>
                  </a:lnTo>
                  <a:cubicBezTo>
                    <a:pt x="812800" y="802762"/>
                    <a:pt x="802762" y="812800"/>
                    <a:pt x="790380" y="812800"/>
                  </a:cubicBezTo>
                  <a:lnTo>
                    <a:pt x="22420" y="812800"/>
                  </a:lnTo>
                  <a:cubicBezTo>
                    <a:pt x="10038" y="812800"/>
                    <a:pt x="0" y="802762"/>
                    <a:pt x="0" y="790380"/>
                  </a:cubicBezTo>
                  <a:lnTo>
                    <a:pt x="0" y="22420"/>
                  </a:lnTo>
                  <a:cubicBezTo>
                    <a:pt x="0" y="10038"/>
                    <a:pt x="10038" y="0"/>
                    <a:pt x="2242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48378" y="208813"/>
            <a:ext cx="17721750" cy="9869375"/>
            <a:chOff x="0" y="0"/>
            <a:chExt cx="4667457" cy="25993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576095" y="2243486"/>
          <a:ext cx="15536606" cy="7223578"/>
        </p:xfrm>
        <a:graphic>
          <a:graphicData uri="http://schemas.openxmlformats.org/drawingml/2006/table">
            <a:tbl>
              <a:tblPr/>
              <a:tblGrid>
                <a:gridCol w="3686737"/>
                <a:gridCol w="9960560"/>
                <a:gridCol w="1889308"/>
              </a:tblGrid>
              <a:tr h="8404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Focus Area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Key Findings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Year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04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Top Performance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Multimodal frameworks achieved highest accuracy (94%)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Hybrid Models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CNN+sequential models (InceptionResNetV2+LSTM: 91.48%)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4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Video Detection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Optical flow with CNN-LSTM hybrids reached 91.21% accuracy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97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Audio Detection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Mel-spectrogram analysis and VGGish with Attention Block (0.07% EER)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04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Spatial-Temporal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Integrated CNN+GRU methodology for improved detection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2022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97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Overall Trend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Evolution from single-modal to integrated multimodal approaches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2022-2024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13785" y="729215"/>
            <a:ext cx="11060431" cy="8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8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LITERATURE REVIEW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944002" y="-26258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4083">
            <a:off x="13690661" y="-11223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860743" y="417625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03645" y="738740"/>
            <a:ext cx="9480709" cy="7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3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LITERATURE REVIEW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944002" y="-26258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13690661" y="-112232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861519" y="1919492"/>
          <a:ext cx="5029200" cy="3352800"/>
        </p:xfrm>
        <a:graphic>
          <a:graphicData uri="http://schemas.openxmlformats.org/presentationml/2006/ole">
            <p:oleObj imgW="6032500" imgH="43561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219803" y="208813"/>
            <a:ext cx="17721750" cy="9869375"/>
            <a:chOff x="0" y="0"/>
            <a:chExt cx="4667457" cy="25993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34556" y="2578145"/>
            <a:ext cx="5909444" cy="3166975"/>
            <a:chOff x="0" y="0"/>
            <a:chExt cx="3553253" cy="1904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53254" cy="1904251"/>
            </a:xfrm>
            <a:custGeom>
              <a:avLst/>
              <a:gdLst/>
              <a:ahLst/>
              <a:cxnLst/>
              <a:rect r="r" b="b" t="t" l="l"/>
              <a:pathLst>
                <a:path h="1904251" w="3553254">
                  <a:moveTo>
                    <a:pt x="36642" y="0"/>
                  </a:moveTo>
                  <a:lnTo>
                    <a:pt x="3516612" y="0"/>
                  </a:lnTo>
                  <a:cubicBezTo>
                    <a:pt x="3536848" y="0"/>
                    <a:pt x="3553254" y="16405"/>
                    <a:pt x="3553254" y="36642"/>
                  </a:cubicBezTo>
                  <a:lnTo>
                    <a:pt x="3553254" y="1867609"/>
                  </a:lnTo>
                  <a:cubicBezTo>
                    <a:pt x="3553254" y="1887845"/>
                    <a:pt x="3536848" y="1904251"/>
                    <a:pt x="3516612" y="1904251"/>
                  </a:cubicBezTo>
                  <a:lnTo>
                    <a:pt x="36642" y="1904251"/>
                  </a:lnTo>
                  <a:cubicBezTo>
                    <a:pt x="16405" y="1904251"/>
                    <a:pt x="0" y="1887845"/>
                    <a:pt x="0" y="1867609"/>
                  </a:cubicBezTo>
                  <a:lnTo>
                    <a:pt x="0" y="36642"/>
                  </a:lnTo>
                  <a:cubicBezTo>
                    <a:pt x="0" y="16405"/>
                    <a:pt x="16405" y="0"/>
                    <a:pt x="36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553253" cy="196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Many current methods struggle to detect with highly realistic deepfakes created using advanced GANs.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218695" y="1021630"/>
            <a:ext cx="8847910" cy="155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9"/>
              </a:lnSpc>
              <a:spcBef>
                <a:spcPct val="0"/>
              </a:spcBef>
            </a:pPr>
            <a:r>
              <a:rPr lang="en-US" b="true" sz="5185" strike="noStrike" u="none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RESEARCH GAPS</a:t>
            </a:r>
          </a:p>
          <a:p>
            <a:pPr algn="ctr" marL="0" indent="0" lvl="0">
              <a:lnSpc>
                <a:spcPts val="585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642650" y="6244743"/>
            <a:ext cx="6044514" cy="2593213"/>
            <a:chOff x="0" y="0"/>
            <a:chExt cx="3634469" cy="15592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34469" cy="1559257"/>
            </a:xfrm>
            <a:custGeom>
              <a:avLst/>
              <a:gdLst/>
              <a:ahLst/>
              <a:cxnLst/>
              <a:rect r="r" b="b" t="t" l="l"/>
              <a:pathLst>
                <a:path h="1559257" w="3634469">
                  <a:moveTo>
                    <a:pt x="35823" y="0"/>
                  </a:moveTo>
                  <a:lnTo>
                    <a:pt x="3598646" y="0"/>
                  </a:lnTo>
                  <a:cubicBezTo>
                    <a:pt x="3618430" y="0"/>
                    <a:pt x="3634469" y="16039"/>
                    <a:pt x="3634469" y="35823"/>
                  </a:cubicBezTo>
                  <a:lnTo>
                    <a:pt x="3634469" y="1523434"/>
                  </a:lnTo>
                  <a:cubicBezTo>
                    <a:pt x="3634469" y="1532935"/>
                    <a:pt x="3630695" y="1542047"/>
                    <a:pt x="3623976" y="1548765"/>
                  </a:cubicBezTo>
                  <a:cubicBezTo>
                    <a:pt x="3617258" y="1555483"/>
                    <a:pt x="3608146" y="1559257"/>
                    <a:pt x="3598646" y="1559257"/>
                  </a:cubicBezTo>
                  <a:lnTo>
                    <a:pt x="35823" y="1559257"/>
                  </a:lnTo>
                  <a:cubicBezTo>
                    <a:pt x="16039" y="1559257"/>
                    <a:pt x="0" y="1543218"/>
                    <a:pt x="0" y="1523434"/>
                  </a:cubicBezTo>
                  <a:lnTo>
                    <a:pt x="0" y="35823"/>
                  </a:lnTo>
                  <a:cubicBezTo>
                    <a:pt x="0" y="16039"/>
                    <a:pt x="16039" y="0"/>
                    <a:pt x="35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634469" cy="161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Existing deepfake detection models face challenges in real-time processing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57234" y="6244743"/>
            <a:ext cx="6064089" cy="2593213"/>
            <a:chOff x="0" y="0"/>
            <a:chExt cx="3646239" cy="15592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46239" cy="1559257"/>
            </a:xfrm>
            <a:custGeom>
              <a:avLst/>
              <a:gdLst/>
              <a:ahLst/>
              <a:cxnLst/>
              <a:rect r="r" b="b" t="t" l="l"/>
              <a:pathLst>
                <a:path h="1559257" w="3646239">
                  <a:moveTo>
                    <a:pt x="35708" y="0"/>
                  </a:moveTo>
                  <a:lnTo>
                    <a:pt x="3610531" y="0"/>
                  </a:lnTo>
                  <a:cubicBezTo>
                    <a:pt x="3630252" y="0"/>
                    <a:pt x="3646239" y="15987"/>
                    <a:pt x="3646239" y="35708"/>
                  </a:cubicBezTo>
                  <a:lnTo>
                    <a:pt x="3646239" y="1523550"/>
                  </a:lnTo>
                  <a:cubicBezTo>
                    <a:pt x="3646239" y="1533020"/>
                    <a:pt x="3642477" y="1542102"/>
                    <a:pt x="3635780" y="1548799"/>
                  </a:cubicBezTo>
                  <a:cubicBezTo>
                    <a:pt x="3629084" y="1555495"/>
                    <a:pt x="3620002" y="1559257"/>
                    <a:pt x="3610531" y="1559257"/>
                  </a:cubicBezTo>
                  <a:lnTo>
                    <a:pt x="35708" y="1559257"/>
                  </a:lnTo>
                  <a:cubicBezTo>
                    <a:pt x="26237" y="1559257"/>
                    <a:pt x="17155" y="1555495"/>
                    <a:pt x="10458" y="1548799"/>
                  </a:cubicBezTo>
                  <a:cubicBezTo>
                    <a:pt x="3762" y="1542102"/>
                    <a:pt x="0" y="1533020"/>
                    <a:pt x="0" y="1523550"/>
                  </a:cubicBezTo>
                  <a:lnTo>
                    <a:pt x="0" y="35708"/>
                  </a:lnTo>
                  <a:cubicBezTo>
                    <a:pt x="0" y="26237"/>
                    <a:pt x="3762" y="17155"/>
                    <a:pt x="10458" y="10458"/>
                  </a:cubicBezTo>
                  <a:cubicBezTo>
                    <a:pt x="17155" y="3762"/>
                    <a:pt x="26237" y="0"/>
                    <a:pt x="357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646239" cy="161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Need for Explainable AI (XAI) to improve user trust and detection effectiveness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42650" y="2578145"/>
            <a:ext cx="6044514" cy="3166975"/>
            <a:chOff x="0" y="0"/>
            <a:chExt cx="3634469" cy="19042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34469" cy="1904251"/>
            </a:xfrm>
            <a:custGeom>
              <a:avLst/>
              <a:gdLst/>
              <a:ahLst/>
              <a:cxnLst/>
              <a:rect r="r" b="b" t="t" l="l"/>
              <a:pathLst>
                <a:path h="1904251" w="3634469">
                  <a:moveTo>
                    <a:pt x="35823" y="0"/>
                  </a:moveTo>
                  <a:lnTo>
                    <a:pt x="3598646" y="0"/>
                  </a:lnTo>
                  <a:cubicBezTo>
                    <a:pt x="3618430" y="0"/>
                    <a:pt x="3634469" y="16039"/>
                    <a:pt x="3634469" y="35823"/>
                  </a:cubicBezTo>
                  <a:lnTo>
                    <a:pt x="3634469" y="1868427"/>
                  </a:lnTo>
                  <a:cubicBezTo>
                    <a:pt x="3634469" y="1888212"/>
                    <a:pt x="3618430" y="1904251"/>
                    <a:pt x="3598646" y="1904251"/>
                  </a:cubicBezTo>
                  <a:lnTo>
                    <a:pt x="35823" y="1904251"/>
                  </a:lnTo>
                  <a:cubicBezTo>
                    <a:pt x="16039" y="1904251"/>
                    <a:pt x="0" y="1888212"/>
                    <a:pt x="0" y="1868427"/>
                  </a:cubicBezTo>
                  <a:lnTo>
                    <a:pt x="0" y="35823"/>
                  </a:lnTo>
                  <a:cubicBezTo>
                    <a:pt x="0" y="16039"/>
                    <a:pt x="16039" y="0"/>
                    <a:pt x="35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634469" cy="196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Existing models demand high computational resources; new approaches focus on efficient architectures and optimization techniques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4406066" y="574512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19803" y="208813"/>
            <a:ext cx="17721750" cy="9869375"/>
            <a:chOff x="0" y="0"/>
            <a:chExt cx="4667457" cy="25993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67457" cy="2599342"/>
            </a:xfrm>
            <a:custGeom>
              <a:avLst/>
              <a:gdLst/>
              <a:ahLst/>
              <a:cxnLst/>
              <a:rect r="r" b="b" t="t" l="l"/>
              <a:pathLst>
                <a:path h="2599342" w="4667457">
                  <a:moveTo>
                    <a:pt x="4369" y="0"/>
                  </a:moveTo>
                  <a:lnTo>
                    <a:pt x="4663088" y="0"/>
                  </a:lnTo>
                  <a:cubicBezTo>
                    <a:pt x="4665501" y="0"/>
                    <a:pt x="4667457" y="1956"/>
                    <a:pt x="4667457" y="4369"/>
                  </a:cubicBezTo>
                  <a:lnTo>
                    <a:pt x="4667457" y="2594973"/>
                  </a:lnTo>
                  <a:cubicBezTo>
                    <a:pt x="4667457" y="2597386"/>
                    <a:pt x="4665501" y="2599342"/>
                    <a:pt x="4663088" y="2599342"/>
                  </a:cubicBezTo>
                  <a:lnTo>
                    <a:pt x="4369" y="2599342"/>
                  </a:lnTo>
                  <a:cubicBezTo>
                    <a:pt x="1956" y="2599342"/>
                    <a:pt x="0" y="2597386"/>
                    <a:pt x="0" y="2594973"/>
                  </a:cubicBezTo>
                  <a:lnTo>
                    <a:pt x="0" y="4369"/>
                  </a:lnTo>
                  <a:cubicBezTo>
                    <a:pt x="0" y="1956"/>
                    <a:pt x="1956" y="0"/>
                    <a:pt x="4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FDEE0">
                  <a:alpha val="2078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667457" cy="2637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DAGkqheFE-s</dc:identifier>
  <dcterms:modified xsi:type="dcterms:W3CDTF">2011-08-01T06:04:30Z</dcterms:modified>
  <cp:revision>1</cp:revision>
  <dc:title>Presentation Group ID 10</dc:title>
</cp:coreProperties>
</file>